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3" r:id="rId5"/>
    <p:sldId id="270" r:id="rId6"/>
    <p:sldId id="274" r:id="rId7"/>
    <p:sldId id="275" r:id="rId8"/>
    <p:sldId id="257" r:id="rId9"/>
    <p:sldId id="276" r:id="rId10"/>
    <p:sldId id="277" r:id="rId11"/>
    <p:sldId id="278" r:id="rId12"/>
    <p:sldId id="279" r:id="rId13"/>
    <p:sldId id="288" r:id="rId14"/>
    <p:sldId id="280" r:id="rId15"/>
    <p:sldId id="258" r:id="rId16"/>
    <p:sldId id="281" r:id="rId17"/>
    <p:sldId id="259" r:id="rId18"/>
    <p:sldId id="260" r:id="rId19"/>
    <p:sldId id="261" r:id="rId20"/>
    <p:sldId id="262" r:id="rId21"/>
    <p:sldId id="263" r:id="rId22"/>
    <p:sldId id="264" r:id="rId23"/>
    <p:sldId id="283" r:id="rId24"/>
    <p:sldId id="284" r:id="rId25"/>
    <p:sldId id="267" r:id="rId26"/>
    <p:sldId id="268" r:id="rId27"/>
    <p:sldId id="285" r:id="rId28"/>
    <p:sldId id="286" r:id="rId29"/>
    <p:sldId id="287" r:id="rId30"/>
    <p:sldId id="269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7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E4AE-1E9D-4547-962A-37F651792CE4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264E-EF5E-443D-AA85-FD77BB2B4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04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E4AE-1E9D-4547-962A-37F651792CE4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264E-EF5E-443D-AA85-FD77BB2B4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6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E4AE-1E9D-4547-962A-37F651792CE4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264E-EF5E-443D-AA85-FD77BB2B4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02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E4AE-1E9D-4547-962A-37F651792CE4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264E-EF5E-443D-AA85-FD77BB2B4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00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E4AE-1E9D-4547-962A-37F651792CE4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264E-EF5E-443D-AA85-FD77BB2B4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E4AE-1E9D-4547-962A-37F651792CE4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264E-EF5E-443D-AA85-FD77BB2B4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45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E4AE-1E9D-4547-962A-37F651792CE4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264E-EF5E-443D-AA85-FD77BB2B4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06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E4AE-1E9D-4547-962A-37F651792CE4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264E-EF5E-443D-AA85-FD77BB2B4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01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E4AE-1E9D-4547-962A-37F651792CE4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264E-EF5E-443D-AA85-FD77BB2B4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26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E4AE-1E9D-4547-962A-37F651792CE4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264E-EF5E-443D-AA85-FD77BB2B4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2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E4AE-1E9D-4547-962A-37F651792CE4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264E-EF5E-443D-AA85-FD77BB2B4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7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6E4AE-1E9D-4547-962A-37F651792CE4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4264E-EF5E-443D-AA85-FD77BB2B4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54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Cartilage and bone histology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Hemed</a:t>
            </a:r>
            <a:r>
              <a:rPr lang="en-US" dirty="0" smtClean="0"/>
              <a:t> </a:t>
            </a:r>
            <a:r>
              <a:rPr lang="en-US" dirty="0" err="1" smtClean="0"/>
              <a:t>Elbusaidy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1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8762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Disorders of cartilage</a:t>
            </a:r>
            <a:endParaRPr lang="en-US" sz="36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05534"/>
            <a:ext cx="6111526" cy="4642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609600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Achondroplasia</a:t>
            </a:r>
            <a:r>
              <a:rPr lang="en-US" sz="2800" b="1" dirty="0" smtClean="0"/>
              <a:t> </a:t>
            </a:r>
          </a:p>
          <a:p>
            <a:r>
              <a:rPr lang="en-US" sz="2800" b="1" dirty="0" smtClean="0"/>
              <a:t>Reason: mutation of FGF 3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9213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Other disorders of collagen &amp; cartilage</a:t>
            </a:r>
            <a:endParaRPr lang="en-US" sz="3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8918085"/>
              </p:ext>
            </p:extLst>
          </p:nvPr>
        </p:nvGraphicFramePr>
        <p:xfrm>
          <a:off x="228600" y="5334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Collagen type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Disorder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 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Osteogenesis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imperfecta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 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Ehler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Danlos</a:t>
                      </a:r>
                      <a:r>
                        <a:rPr lang="en-US" dirty="0" smtClean="0"/>
                        <a:t> syndrome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 IV (Basement membrane)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Alports</a:t>
                      </a:r>
                      <a:r>
                        <a:rPr lang="en-US" dirty="0" smtClean="0"/>
                        <a:t> syndrome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 IX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</a:t>
                      </a:r>
                      <a:r>
                        <a:rPr lang="en-US" baseline="0" dirty="0" smtClean="0"/>
                        <a:t> epiphyseal dysplasia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 collagen 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Scurvy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405399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479" y="3648075"/>
            <a:ext cx="4836873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3124200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Osteogenesis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imperfecta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035515" y="3088101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Multiple</a:t>
            </a:r>
            <a:r>
              <a:rPr lang="en-US" sz="2000" b="1" baseline="0" dirty="0" smtClean="0"/>
              <a:t> epiphyseal dysplasia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859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>
            <a:noAutofit/>
          </a:bodyPr>
          <a:lstStyle/>
          <a:p>
            <a:r>
              <a:rPr lang="en-US" sz="3200" dirty="0" smtClean="0"/>
              <a:t>Disorder of growth plate (salter </a:t>
            </a:r>
            <a:r>
              <a:rPr lang="en-US" sz="3200" dirty="0" err="1" smtClean="0"/>
              <a:t>harris</a:t>
            </a:r>
            <a:r>
              <a:rPr lang="en-US" sz="3200" dirty="0" smtClean="0"/>
              <a:t> fracture)</a:t>
            </a:r>
            <a:endParaRPr lang="en-US" sz="3200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2056"/>
            <a:ext cx="5524500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06593"/>
            <a:ext cx="2819400" cy="4639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596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fibrocartilage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0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>Universal characteristics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33400"/>
            <a:ext cx="8229600" cy="6324600"/>
          </a:xfrm>
        </p:spPr>
        <p:txBody>
          <a:bodyPr>
            <a:normAutofit/>
          </a:bodyPr>
          <a:lstStyle/>
          <a:p>
            <a:pPr lvl="1">
              <a:buFont typeface="Wingdings" pitchFamily="2" charset="2"/>
              <a:buChar char="Ø"/>
            </a:pPr>
            <a:r>
              <a:rPr lang="en-US" dirty="0" smtClean="0"/>
              <a:t>Lacks perichondrium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Chondrocytes not in </a:t>
            </a:r>
            <a:r>
              <a:rPr lang="en-US" dirty="0" err="1" smtClean="0"/>
              <a:t>isogenous</a:t>
            </a:r>
            <a:r>
              <a:rPr lang="en-US" dirty="0" smtClean="0"/>
              <a:t> groups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Acidophilic matrix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 smtClean="0"/>
              <a:t>Parrarel</a:t>
            </a:r>
            <a:r>
              <a:rPr lang="en-US" dirty="0" smtClean="0"/>
              <a:t> arrangement of collagen fibers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Relatively </a:t>
            </a:r>
            <a:r>
              <a:rPr lang="en-US" dirty="0" err="1" smtClean="0"/>
              <a:t>acellular</a:t>
            </a:r>
            <a:endParaRPr lang="en-US" dirty="0" smtClean="0"/>
          </a:p>
          <a:p>
            <a:r>
              <a:rPr lang="en-US" b="1" u="sng" dirty="0" smtClean="0"/>
              <a:t>Functions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load bearing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Protection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Shock absorption</a:t>
            </a:r>
          </a:p>
          <a:p>
            <a:r>
              <a:rPr lang="en-US" b="1" u="sng" dirty="0" smtClean="0"/>
              <a:t>Unique</a:t>
            </a:r>
            <a:r>
              <a:rPr lang="en-US" dirty="0" smtClean="0"/>
              <a:t>: fibrocartilage (unlike hyaline) has more fibers than cells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9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Fibrocartilage 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38200"/>
            <a:ext cx="5153324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913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Elastic cartilage</a:t>
            </a:r>
            <a:endParaRPr lang="en-US" sz="3200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8" t="12286"/>
          <a:stretch/>
        </p:blipFill>
        <p:spPr bwMode="auto">
          <a:xfrm>
            <a:off x="34119" y="381000"/>
            <a:ext cx="4495800" cy="3481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33592"/>
            <a:ext cx="4572000" cy="3424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53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Bone histology- </a:t>
            </a:r>
            <a:r>
              <a:rPr lang="en-US" dirty="0" smtClean="0"/>
              <a:t>objectives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Parts of a long bone</a:t>
            </a:r>
          </a:p>
          <a:p>
            <a:r>
              <a:rPr lang="en-US" dirty="0" smtClean="0"/>
              <a:t>Histological components of bone</a:t>
            </a:r>
          </a:p>
          <a:p>
            <a:r>
              <a:rPr lang="en-US" dirty="0" smtClean="0"/>
              <a:t>Unique features of bone</a:t>
            </a:r>
          </a:p>
          <a:p>
            <a:r>
              <a:rPr lang="en-US" dirty="0" smtClean="0"/>
              <a:t>Cell types in bone</a:t>
            </a:r>
          </a:p>
          <a:p>
            <a:r>
              <a:rPr lang="en-US" dirty="0" smtClean="0"/>
              <a:t>Growth/ossification of bone</a:t>
            </a:r>
          </a:p>
          <a:p>
            <a:r>
              <a:rPr lang="en-US" dirty="0" smtClean="0"/>
              <a:t>Disorders of bone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12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258762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Parts of a long bone</a:t>
            </a:r>
            <a:endParaRPr lang="en-US" sz="3600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661928"/>
            <a:ext cx="4724400" cy="617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112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/>
              <a:t>Histological components of bone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6400800"/>
          </a:xfrm>
        </p:spPr>
        <p:txBody>
          <a:bodyPr/>
          <a:lstStyle/>
          <a:p>
            <a:r>
              <a:rPr lang="en-US" dirty="0" smtClean="0"/>
              <a:t>Cells: osteoblasts, osteocytes, osteoclasts</a:t>
            </a:r>
          </a:p>
          <a:p>
            <a:r>
              <a:rPr lang="en-US" dirty="0" smtClean="0"/>
              <a:t>Matrix: fibers and ground substance</a:t>
            </a:r>
          </a:p>
          <a:p>
            <a:pPr lvl="1"/>
            <a:r>
              <a:rPr lang="en-US" dirty="0" smtClean="0"/>
              <a:t>Fibers: col I</a:t>
            </a:r>
          </a:p>
          <a:p>
            <a:pPr lvl="1"/>
            <a:r>
              <a:rPr lang="en-US" dirty="0" smtClean="0"/>
              <a:t>ground substance: chondroitin </a:t>
            </a:r>
            <a:r>
              <a:rPr lang="en-US" dirty="0" err="1" smtClean="0"/>
              <a:t>sulphate</a:t>
            </a:r>
            <a:r>
              <a:rPr lang="en-US" dirty="0" smtClean="0"/>
              <a:t>, </a:t>
            </a:r>
            <a:r>
              <a:rPr lang="en-US" dirty="0" err="1" smtClean="0"/>
              <a:t>keratan</a:t>
            </a:r>
            <a:r>
              <a:rPr lang="en-US" dirty="0" smtClean="0"/>
              <a:t> </a:t>
            </a:r>
            <a:r>
              <a:rPr lang="en-US" dirty="0" err="1" smtClean="0"/>
              <a:t>sulphate</a:t>
            </a:r>
            <a:r>
              <a:rPr lang="en-US" dirty="0" smtClean="0"/>
              <a:t> and hyaluronic acid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b="1" dirty="0" smtClean="0"/>
              <a:t>Sources of blood supply to long bone</a:t>
            </a:r>
            <a:r>
              <a:rPr lang="en-US" dirty="0" smtClean="0"/>
              <a:t>:</a:t>
            </a:r>
          </a:p>
          <a:p>
            <a:pPr marL="1200150" lvl="2" indent="-342900">
              <a:buFont typeface="Wingdings" pitchFamily="2" charset="2"/>
              <a:buChar char="ü"/>
            </a:pPr>
            <a:r>
              <a:rPr lang="en-US" dirty="0" smtClean="0"/>
              <a:t>Muscle attachment</a:t>
            </a:r>
          </a:p>
          <a:p>
            <a:pPr marL="1200150" lvl="2" indent="-342900">
              <a:buFont typeface="Wingdings" pitchFamily="2" charset="2"/>
              <a:buChar char="ü"/>
            </a:pPr>
            <a:r>
              <a:rPr lang="en-US" dirty="0" err="1" smtClean="0"/>
              <a:t>Periosteum</a:t>
            </a:r>
            <a:endParaRPr lang="en-US" dirty="0" smtClean="0"/>
          </a:p>
          <a:p>
            <a:pPr marL="1200150" lvl="2" indent="-342900">
              <a:buFont typeface="Wingdings" pitchFamily="2" charset="2"/>
              <a:buChar char="ü"/>
            </a:pPr>
            <a:r>
              <a:rPr lang="en-US" dirty="0" smtClean="0"/>
              <a:t>Nutrient foramen</a:t>
            </a:r>
          </a:p>
          <a:p>
            <a:pPr marL="1200150" lvl="2" indent="-342900">
              <a:buFont typeface="Wingdings" pitchFamily="2" charset="2"/>
              <a:buChar char="ü"/>
            </a:pPr>
            <a:r>
              <a:rPr lang="en-US" dirty="0" smtClean="0"/>
              <a:t>Diffusion </a:t>
            </a:r>
            <a:r>
              <a:rPr lang="en-US" dirty="0" smtClean="0"/>
              <a:t>from </a:t>
            </a:r>
            <a:r>
              <a:rPr lang="en-US" dirty="0" smtClean="0"/>
              <a:t>synovial fluid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12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cartilage</a:t>
            </a:r>
          </a:p>
          <a:p>
            <a:r>
              <a:rPr lang="en-US" dirty="0" smtClean="0"/>
              <a:t>Distribution &amp; functions of cartilage</a:t>
            </a:r>
          </a:p>
          <a:p>
            <a:r>
              <a:rPr lang="en-US" dirty="0" smtClean="0"/>
              <a:t>Universal properties of each type</a:t>
            </a:r>
          </a:p>
          <a:p>
            <a:r>
              <a:rPr lang="en-US" dirty="0" smtClean="0"/>
              <a:t>Disorders of cartilage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0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Open tibia fracture (</a:t>
            </a:r>
            <a:r>
              <a:rPr lang="en-US" sz="3200" dirty="0" err="1" smtClean="0"/>
              <a:t>periosteum</a:t>
            </a:r>
            <a:r>
              <a:rPr lang="en-US" sz="3200" dirty="0" smtClean="0"/>
              <a:t> broken)</a:t>
            </a:r>
            <a:endParaRPr lang="en-US" sz="3200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73"/>
          <a:stretch/>
        </p:blipFill>
        <p:spPr bwMode="auto">
          <a:xfrm>
            <a:off x="990600" y="1981200"/>
            <a:ext cx="6391942" cy="3604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112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Unique features of bone</a:t>
            </a:r>
            <a:endParaRPr lang="en-US" sz="3200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0"/>
          <a:stretch/>
        </p:blipFill>
        <p:spPr bwMode="auto">
          <a:xfrm>
            <a:off x="4415619" y="533400"/>
            <a:ext cx="4762500" cy="3038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4"/>
          <a:stretch/>
        </p:blipFill>
        <p:spPr bwMode="auto">
          <a:xfrm>
            <a:off x="2971800" y="3756371"/>
            <a:ext cx="6172200" cy="3101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24" y="456296"/>
            <a:ext cx="3973122" cy="312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112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Phases of osteocytes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Resting phase</a:t>
            </a:r>
          </a:p>
          <a:p>
            <a:r>
              <a:rPr lang="en-US" dirty="0" smtClean="0"/>
              <a:t>Formative/synthetic phase</a:t>
            </a:r>
          </a:p>
          <a:p>
            <a:r>
              <a:rPr lang="en-US" dirty="0" err="1" smtClean="0"/>
              <a:t>Resorptive</a:t>
            </a:r>
            <a:r>
              <a:rPr lang="en-US" dirty="0" smtClean="0"/>
              <a:t> phase</a:t>
            </a:r>
          </a:p>
          <a:p>
            <a:endParaRPr lang="en-US" dirty="0"/>
          </a:p>
          <a:p>
            <a:r>
              <a:rPr lang="en-US" b="1" dirty="0" smtClean="0"/>
              <a:t>Types of Ossification of bone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Intramembranous (occurs in mesenchyme)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 smtClean="0"/>
              <a:t>Endochondral</a:t>
            </a:r>
            <a:r>
              <a:rPr lang="en-US" dirty="0" smtClean="0"/>
              <a:t> (occurs in pre-existing cartilage)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12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smtClean="0"/>
              <a:t>I. Intramembranous Ossification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229600" cy="4525963"/>
          </a:xfrm>
        </p:spPr>
        <p:txBody>
          <a:bodyPr/>
          <a:lstStyle/>
          <a:p>
            <a:r>
              <a:rPr lang="en-US" sz="4400" smtClean="0"/>
              <a:t>End goal: Production of flat bones of skull and most of the clavicle.</a:t>
            </a:r>
          </a:p>
          <a:p>
            <a:endParaRPr lang="en-US" sz="4400" smtClean="0"/>
          </a:p>
          <a:p>
            <a:pPr>
              <a:buFontTx/>
              <a:buNone/>
            </a:pPr>
            <a:endParaRPr lang="en-US" smtClean="0"/>
          </a:p>
        </p:txBody>
      </p:sp>
      <p:pic>
        <p:nvPicPr>
          <p:cNvPr id="9221" name="Picture 5" descr="C:\Users\User\Downloads\cardimage_12004715_298534990141040348782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33430"/>
            <a:ext cx="3902089" cy="3586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246179"/>
            <a:ext cx="4114800" cy="2761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53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8229600" cy="182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 err="1" smtClean="0"/>
              <a:t>Endochondral</a:t>
            </a:r>
            <a:r>
              <a:rPr lang="en-US" b="1" dirty="0" smtClean="0"/>
              <a:t> method</a:t>
            </a:r>
          </a:p>
        </p:txBody>
      </p:sp>
      <p:pic>
        <p:nvPicPr>
          <p:cNvPr id="21508" name="Picture 5" descr="longbonegrowth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7391400" cy="498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109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Phases of fracture healing</a:t>
            </a:r>
            <a:endParaRPr lang="en-US" sz="3600" dirty="0"/>
          </a:p>
        </p:txBody>
      </p:sp>
      <p:pic>
        <p:nvPicPr>
          <p:cNvPr id="163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76400"/>
            <a:ext cx="9127403" cy="3753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112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Disorders of bone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57400"/>
            <a:ext cx="3181350" cy="4535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066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Rickets </a:t>
            </a:r>
            <a:endParaRPr lang="en-US" b="1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76400"/>
            <a:ext cx="3352800" cy="503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174724" y="1066800"/>
            <a:ext cx="19015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 smtClean="0"/>
              <a:t>Achondroplasia</a:t>
            </a:r>
            <a:r>
              <a:rPr lang="en-US" sz="2000" b="1" dirty="0" smtClean="0"/>
              <a:t>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5112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2969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-152400"/>
            <a:ext cx="2320925" cy="34178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688" y="7938"/>
            <a:ext cx="4151312" cy="677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265488"/>
            <a:ext cx="5095875" cy="382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437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3072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0"/>
            <a:ext cx="8458200" cy="68151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803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2776537" cy="4172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752599"/>
            <a:ext cx="2895600" cy="4569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400" y="10668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Severe Osteoporosis 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5315056" y="928300"/>
            <a:ext cx="30259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Renal </a:t>
            </a:r>
            <a:r>
              <a:rPr lang="en-US" sz="2400" b="1" dirty="0" err="1" smtClean="0"/>
              <a:t>osteodystrophy</a:t>
            </a:r>
            <a:r>
              <a:rPr lang="en-US" sz="2400" b="1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553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cartilage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Hyaline</a:t>
            </a:r>
          </a:p>
          <a:p>
            <a:r>
              <a:rPr lang="en-US" dirty="0" smtClean="0"/>
              <a:t>Fibrocartilage</a:t>
            </a:r>
          </a:p>
          <a:p>
            <a:r>
              <a:rPr lang="en-US" dirty="0" smtClean="0"/>
              <a:t>Elastic cartilage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69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12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Hyaline cartilage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r>
              <a:rPr lang="en-US" b="1" dirty="0" smtClean="0"/>
              <a:t>Distribution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smtClean="0"/>
              <a:t>Costal cartilage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smtClean="0"/>
              <a:t>Large airways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smtClean="0"/>
              <a:t>Articular cartilage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smtClean="0"/>
              <a:t>Epiphyseal growth plate</a:t>
            </a:r>
            <a:endParaRPr lang="en-US" dirty="0"/>
          </a:p>
          <a:p>
            <a:r>
              <a:rPr lang="en-US" b="1" dirty="0" smtClean="0"/>
              <a:t>Functions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smtClean="0"/>
              <a:t>Support/resilience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smtClean="0"/>
              <a:t>Shock absorption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smtClean="0"/>
              <a:t>Protection</a:t>
            </a:r>
          </a:p>
          <a:p>
            <a:r>
              <a:rPr lang="en-US" b="1" dirty="0" smtClean="0"/>
              <a:t>Cell types</a:t>
            </a:r>
            <a:r>
              <a:rPr lang="en-US" dirty="0" smtClean="0"/>
              <a:t>: </a:t>
            </a:r>
            <a:r>
              <a:rPr lang="en-US" dirty="0" err="1" smtClean="0"/>
              <a:t>chondroblast</a:t>
            </a:r>
            <a:r>
              <a:rPr lang="en-US" dirty="0" smtClean="0"/>
              <a:t>, chondrocyte, </a:t>
            </a:r>
            <a:r>
              <a:rPr lang="en-US" dirty="0" err="1" smtClean="0"/>
              <a:t>chondoclast</a:t>
            </a:r>
            <a:endParaRPr lang="en-US" dirty="0" smtClean="0"/>
          </a:p>
          <a:p>
            <a:r>
              <a:rPr lang="en-US" dirty="0" smtClean="0"/>
              <a:t>Collagen type: </a:t>
            </a:r>
            <a:r>
              <a:rPr lang="en-US" b="1" dirty="0" smtClean="0"/>
              <a:t>col 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312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258762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Cartilages of the body</a:t>
            </a:r>
            <a:endParaRPr lang="en-US" sz="36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57982"/>
            <a:ext cx="64770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0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properties of hyaline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Avascular</a:t>
            </a:r>
          </a:p>
          <a:p>
            <a:r>
              <a:rPr lang="en-US" dirty="0" smtClean="0"/>
              <a:t>Perichondrium (absent in articular cartilage)- wear and tear</a:t>
            </a:r>
          </a:p>
          <a:p>
            <a:endParaRPr lang="en-US" dirty="0"/>
          </a:p>
          <a:p>
            <a:r>
              <a:rPr lang="en-US" b="1" dirty="0" smtClean="0"/>
              <a:t>Functions of perichondrium: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smtClean="0"/>
              <a:t>Support/</a:t>
            </a:r>
            <a:r>
              <a:rPr lang="en-US" dirty="0" err="1" smtClean="0"/>
              <a:t>maintainance</a:t>
            </a:r>
            <a:endParaRPr lang="en-US" dirty="0" smtClean="0"/>
          </a:p>
          <a:p>
            <a:pPr lvl="1">
              <a:buFont typeface="Wingdings" pitchFamily="2" charset="2"/>
              <a:buChar char="ü"/>
            </a:pPr>
            <a:r>
              <a:rPr lang="en-US" dirty="0" smtClean="0"/>
              <a:t>Source of new cells after trauma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smtClean="0"/>
              <a:t>Harbors vessels, nerves and </a:t>
            </a:r>
            <a:r>
              <a:rPr lang="en-US" dirty="0" err="1" smtClean="0"/>
              <a:t>lymphatics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74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Identification points for hyaline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33400"/>
            <a:ext cx="9144000" cy="6324600"/>
          </a:xfrm>
        </p:spPr>
        <p:txBody>
          <a:bodyPr>
            <a:normAutofit/>
          </a:bodyPr>
          <a:lstStyle/>
          <a:p>
            <a:pPr lvl="1">
              <a:buFont typeface="Wingdings" pitchFamily="2" charset="2"/>
              <a:buChar char="ü"/>
            </a:pPr>
            <a:r>
              <a:rPr lang="en-US" dirty="0" smtClean="0"/>
              <a:t>Homogenous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smtClean="0"/>
              <a:t>Basophilic matrix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smtClean="0"/>
              <a:t>Cells in lacunae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smtClean="0"/>
              <a:t>Chondrocytes in </a:t>
            </a:r>
            <a:r>
              <a:rPr lang="en-US" dirty="0" err="1" smtClean="0"/>
              <a:t>isogenous</a:t>
            </a:r>
            <a:r>
              <a:rPr lang="en-US" dirty="0" smtClean="0"/>
              <a:t> groups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smtClean="0"/>
              <a:t>Glassy appearance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392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832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545072"/>
            <a:ext cx="3418480" cy="4284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107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sz="3600" b="1" u="sng" dirty="0" smtClean="0"/>
              <a:t>The epiphyseal growth plate</a:t>
            </a:r>
            <a:endParaRPr lang="en-US" sz="3600" b="1" u="sng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" t="3338" r="1642" b="15875"/>
          <a:stretch/>
        </p:blipFill>
        <p:spPr bwMode="auto">
          <a:xfrm>
            <a:off x="838200" y="498458"/>
            <a:ext cx="7727443" cy="6359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085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376</Words>
  <Application>Microsoft Office PowerPoint</Application>
  <PresentationFormat>On-screen Show (4:3)</PresentationFormat>
  <Paragraphs>112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Cartilage and bone histology</vt:lpstr>
      <vt:lpstr>Objectives </vt:lpstr>
      <vt:lpstr>Types of cartilage</vt:lpstr>
      <vt:lpstr>Hyaline cartilage </vt:lpstr>
      <vt:lpstr>Cartilages of the body</vt:lpstr>
      <vt:lpstr>Universal properties of hyaline</vt:lpstr>
      <vt:lpstr>Identification points for hyaline</vt:lpstr>
      <vt:lpstr>PowerPoint Presentation</vt:lpstr>
      <vt:lpstr>The epiphyseal growth plate</vt:lpstr>
      <vt:lpstr>Disorders of cartilage</vt:lpstr>
      <vt:lpstr>Other disorders of collagen &amp; cartilage</vt:lpstr>
      <vt:lpstr>Disorder of growth plate (salter harris fracture)</vt:lpstr>
      <vt:lpstr>fibrocartilage</vt:lpstr>
      <vt:lpstr>Universal characteristics</vt:lpstr>
      <vt:lpstr>Fibrocartilage </vt:lpstr>
      <vt:lpstr>Elastic cartilage</vt:lpstr>
      <vt:lpstr>Bone histology- objectives </vt:lpstr>
      <vt:lpstr>Parts of a long bone</vt:lpstr>
      <vt:lpstr>Histological components of bone</vt:lpstr>
      <vt:lpstr>Open tibia fracture (periosteum broken)</vt:lpstr>
      <vt:lpstr>Unique features of bone</vt:lpstr>
      <vt:lpstr>Phases of osteocytes</vt:lpstr>
      <vt:lpstr>I. Intramembranous Ossification</vt:lpstr>
      <vt:lpstr>Endochondral method</vt:lpstr>
      <vt:lpstr>Phases of fracture healing</vt:lpstr>
      <vt:lpstr>Disorders of bone</vt:lpstr>
      <vt:lpstr>PowerPoint Presentation</vt:lpstr>
      <vt:lpstr>PowerPoint Presentation</vt:lpstr>
      <vt:lpstr>PowerPoint Presentation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Cartilage and bone histology</dc:title>
  <dc:creator>Ahmed</dc:creator>
  <cp:lastModifiedBy>Ahmed</cp:lastModifiedBy>
  <cp:revision>19</cp:revision>
  <dcterms:created xsi:type="dcterms:W3CDTF">2017-01-27T04:28:32Z</dcterms:created>
  <dcterms:modified xsi:type="dcterms:W3CDTF">2018-05-18T11:25:35Z</dcterms:modified>
</cp:coreProperties>
</file>